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8" r:id="rId2"/>
    <p:sldId id="378" r:id="rId3"/>
    <p:sldId id="379" r:id="rId4"/>
    <p:sldId id="377" r:id="rId5"/>
    <p:sldId id="361" r:id="rId6"/>
    <p:sldId id="355" r:id="rId7"/>
    <p:sldId id="360" r:id="rId8"/>
    <p:sldId id="380" r:id="rId9"/>
    <p:sldId id="362" r:id="rId10"/>
    <p:sldId id="363" r:id="rId11"/>
    <p:sldId id="366" r:id="rId12"/>
    <p:sldId id="370" r:id="rId13"/>
    <p:sldId id="367" r:id="rId14"/>
    <p:sldId id="368" r:id="rId15"/>
    <p:sldId id="369" r:id="rId16"/>
    <p:sldId id="381" r:id="rId17"/>
    <p:sldId id="374" r:id="rId18"/>
    <p:sldId id="371" r:id="rId19"/>
    <p:sldId id="372" r:id="rId20"/>
    <p:sldId id="373" r:id="rId21"/>
    <p:sldId id="375" r:id="rId22"/>
    <p:sldId id="376" r:id="rId23"/>
    <p:sldId id="364" r:id="rId24"/>
    <p:sldId id="365" r:id="rId25"/>
    <p:sldId id="3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C1E64-6EBE-492E-9999-6E0F44DA3CC3}" type="datetimeFigureOut">
              <a:rPr lang="en-US" smtClean="0"/>
              <a:t>5/8/2019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C6165-24FC-4C5B-8220-4775FF1E586C}" type="slidenum">
              <a:rPr lang="en-US" smtClean="0"/>
              <a:t>‹#›</a:t>
            </a:fld>
            <a:endParaRPr lang="en-US" dirty="0"/>
          </a:p>
        </p:txBody>
      </p:sp>
    </p:spTree>
    <p:extLst>
      <p:ext uri="{BB962C8B-B14F-4D97-AF65-F5344CB8AC3E}">
        <p14:creationId xmlns:p14="http://schemas.microsoft.com/office/powerpoint/2010/main" val="212439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1B8B-C220-4CC2-B8A5-79F15319BB92}"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FE1C2-E007-4CF6-B834-2C71323C7CC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31B8B-C220-4CC2-B8A5-79F15319BB92}" type="datetimeFigureOut">
              <a:rPr lang="en-US" smtClean="0"/>
              <a:pPr/>
              <a:t>5/8/2019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FE1C2-E007-4CF6-B834-2C71323C7CCE}" type="slidenum">
              <a:rPr lang="en-US" smtClean="0"/>
              <a:pPr/>
              <a:t>‹#›</a:t>
            </a:fld>
            <a:endParaRPr lang="en-US" dirty="0"/>
          </a:p>
        </p:txBody>
      </p:sp>
      <p:pic>
        <p:nvPicPr>
          <p:cNvPr id="1028" name="Picture 4" descr="C:\Users\smetcalf\Desktop\Desktop\Desktop\Desktop\Desktop\ISUECurveRedBar_Tag.jpg"/>
          <p:cNvPicPr>
            <a:picLocks noChangeAspect="1" noChangeArrowheads="1"/>
          </p:cNvPicPr>
          <p:nvPr userDrawn="1"/>
        </p:nvPicPr>
        <p:blipFill>
          <a:blip r:embed="rId13" cstate="print"/>
          <a:srcRect/>
          <a:stretch>
            <a:fillRect/>
          </a:stretch>
        </p:blipFill>
        <p:spPr bwMode="auto">
          <a:xfrm>
            <a:off x="-956" y="5073800"/>
            <a:ext cx="9144956" cy="17842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omesteadersofamerica.com/nebraska-farms-flooded-and-how-it-affects-everyon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temaas.com/2010/12/naked-apple-trees.html"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Flooding: What does FSMA Say?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379427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Assessment of flood water</a:t>
            </a:r>
          </a:p>
        </p:txBody>
      </p:sp>
      <p:sp>
        <p:nvSpPr>
          <p:cNvPr id="5" name="Content Placeholder 4"/>
          <p:cNvSpPr>
            <a:spLocks noGrp="1"/>
          </p:cNvSpPr>
          <p:nvPr>
            <p:ph idx="1"/>
          </p:nvPr>
        </p:nvSpPr>
        <p:spPr>
          <a:xfrm>
            <a:off x="457200" y="1411875"/>
            <a:ext cx="8229600" cy="4525963"/>
          </a:xfrm>
        </p:spPr>
        <p:txBody>
          <a:bodyPr>
            <a:noAutofit/>
          </a:bodyPr>
          <a:lstStyle/>
          <a:p>
            <a:r>
              <a:rPr lang="en-US" sz="2400" dirty="0"/>
              <a:t>P</a:t>
            </a:r>
            <a:r>
              <a:rPr lang="en-US" sz="2400" dirty="0" smtClean="0"/>
              <a:t>etroleum </a:t>
            </a:r>
            <a:r>
              <a:rPr lang="en-US" sz="2400" dirty="0"/>
              <a:t>leak, chemical </a:t>
            </a:r>
            <a:r>
              <a:rPr lang="en-US" sz="2400" dirty="0" smtClean="0"/>
              <a:t>spills, sewage, heavy metals, pathogenic microorganisms, other </a:t>
            </a:r>
            <a:r>
              <a:rPr lang="en-US" sz="2400" dirty="0"/>
              <a:t>disasters due to </a:t>
            </a:r>
            <a:r>
              <a:rPr lang="en-US" sz="2400" dirty="0" smtClean="0"/>
              <a:t>flooding</a:t>
            </a:r>
          </a:p>
          <a:p>
            <a:r>
              <a:rPr lang="en-US" sz="2400" dirty="0" smtClean="0"/>
              <a:t>How close is it to the </a:t>
            </a:r>
            <a:r>
              <a:rPr lang="en-US" sz="2400" dirty="0" smtClean="0"/>
              <a:t>farm/fields</a:t>
            </a:r>
            <a:endParaRPr lang="en-US" sz="24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09421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crop and stage of growth</a:t>
            </a:r>
          </a:p>
        </p:txBody>
      </p:sp>
      <p:sp>
        <p:nvSpPr>
          <p:cNvPr id="5" name="Content Placeholder 4"/>
          <p:cNvSpPr>
            <a:spLocks noGrp="1"/>
          </p:cNvSpPr>
          <p:nvPr>
            <p:ph idx="1"/>
          </p:nvPr>
        </p:nvSpPr>
        <p:spPr>
          <a:xfrm>
            <a:off x="457200" y="1828800"/>
            <a:ext cx="8229600" cy="4525963"/>
          </a:xfrm>
        </p:spPr>
        <p:txBody>
          <a:bodyPr>
            <a:noAutofit/>
          </a:bodyPr>
          <a:lstStyle/>
          <a:p>
            <a:r>
              <a:rPr lang="en-US" sz="2400" dirty="0"/>
              <a:t>The edible portion of the crop has developed after the flood water receded, or</a:t>
            </a:r>
          </a:p>
          <a:p>
            <a:r>
              <a:rPr lang="en-US" sz="2400" dirty="0"/>
              <a:t>The lowest edible portion of the crop was above the floodwaters level with minimum risk of contamination due to </a:t>
            </a:r>
            <a:r>
              <a:rPr lang="en-US" sz="2400" dirty="0" smtClean="0"/>
              <a:t>splashing; and</a:t>
            </a:r>
            <a:endParaRPr lang="en-US" sz="2400" dirty="0"/>
          </a:p>
          <a:p>
            <a:r>
              <a:rPr lang="en-US" sz="2400" dirty="0"/>
              <a:t>The crop can be harvested without cross-contamination from nearby environment, including flooded soil and flooded portion of the crop.</a:t>
            </a:r>
          </a:p>
          <a:p>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10988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likelihood for crops to absorb or </a:t>
            </a:r>
            <a:r>
              <a:rPr lang="en-US" dirty="0" smtClean="0"/>
              <a:t>internalize</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sz="2400" dirty="0"/>
              <a:t>R</a:t>
            </a:r>
            <a:r>
              <a:rPr lang="en-US" sz="2400" dirty="0" smtClean="0"/>
              <a:t>ate </a:t>
            </a:r>
            <a:r>
              <a:rPr lang="en-US" sz="2400" dirty="0"/>
              <a:t>of uptake can vary depending on many factors, including contaminant type, plant species, and soil </a:t>
            </a:r>
            <a:r>
              <a:rPr lang="en-US" sz="2400" dirty="0" smtClean="0"/>
              <a:t>conditions</a:t>
            </a:r>
          </a:p>
          <a:p>
            <a:r>
              <a:rPr lang="en-US" sz="2400" dirty="0" smtClean="0"/>
              <a:t>Some root crops absorb quicker</a:t>
            </a:r>
            <a:r>
              <a:rPr lang="en-US" sz="2400" dirty="0"/>
              <a:t> </a:t>
            </a:r>
          </a:p>
        </p:txBody>
      </p:sp>
    </p:spTree>
    <p:extLst>
      <p:ext uri="{BB962C8B-B14F-4D97-AF65-F5344CB8AC3E}">
        <p14:creationId xmlns:p14="http://schemas.microsoft.com/office/powerpoint/2010/main" val="363308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degree and duration of crop </a:t>
            </a:r>
            <a:r>
              <a:rPr lang="en-US" dirty="0" smtClean="0"/>
              <a:t>exposure</a:t>
            </a:r>
            <a:endParaRPr lang="en-US" dirty="0"/>
          </a:p>
        </p:txBody>
      </p:sp>
      <p:sp>
        <p:nvSpPr>
          <p:cNvPr id="5" name="Content Placeholder 4"/>
          <p:cNvSpPr>
            <a:spLocks noGrp="1"/>
          </p:cNvSpPr>
          <p:nvPr>
            <p:ph idx="1"/>
          </p:nvPr>
        </p:nvSpPr>
        <p:spPr/>
        <p:txBody>
          <a:bodyPr>
            <a:noAutofit/>
          </a:bodyPr>
          <a:lstStyle/>
          <a:p>
            <a:r>
              <a:rPr lang="en-US" sz="2400" dirty="0"/>
              <a:t>The volumes of flood waters (how deep) and/or how long the flood waters were present in the field before receding.</a:t>
            </a:r>
          </a:p>
          <a:p>
            <a:r>
              <a:rPr lang="en-US" sz="2400" dirty="0"/>
              <a:t>How quickly the field began to dry out after flood waters receded, taking into consideration soil type, topography and drainage.</a:t>
            </a:r>
          </a:p>
          <a:p>
            <a:r>
              <a:rPr lang="en-US" sz="2400" dirty="0"/>
              <a:t>Whether conditions existed that exposed the crop to prolonged periods of moisture and stress which could foster fungal growth, and possibly, development of mycotoxins</a:t>
            </a:r>
          </a:p>
          <a:p>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418048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Testing if not in flood water</a:t>
            </a:r>
            <a:endParaRPr lang="en-US" dirty="0"/>
          </a:p>
        </p:txBody>
      </p:sp>
      <p:sp>
        <p:nvSpPr>
          <p:cNvPr id="5" name="Content Placeholder 4"/>
          <p:cNvSpPr>
            <a:spLocks noGrp="1"/>
          </p:cNvSpPr>
          <p:nvPr>
            <p:ph idx="1"/>
          </p:nvPr>
        </p:nvSpPr>
        <p:spPr/>
        <p:txBody>
          <a:bodyPr>
            <a:normAutofit/>
          </a:bodyPr>
          <a:lstStyle/>
          <a:p>
            <a:r>
              <a:rPr lang="en-US" sz="2400" dirty="0"/>
              <a:t>G</a:t>
            </a:r>
            <a:r>
              <a:rPr lang="en-US" sz="2400" dirty="0" smtClean="0"/>
              <a:t>rowers </a:t>
            </a:r>
            <a:r>
              <a:rPr lang="en-US" sz="2400" dirty="0"/>
              <a:t>consider testing any one or more of the following </a:t>
            </a:r>
            <a:r>
              <a:rPr lang="en-US" sz="2400" dirty="0" smtClean="0"/>
              <a:t>contaminants</a:t>
            </a:r>
          </a:p>
          <a:p>
            <a:r>
              <a:rPr lang="en-US" sz="2400" dirty="0"/>
              <a:t>Sampling should be representative of the crop being evaluated and testing appropriate for the specific crop and flood </a:t>
            </a:r>
            <a:r>
              <a:rPr lang="en-US" sz="2400" dirty="0" smtClean="0"/>
              <a:t>situation</a:t>
            </a:r>
          </a:p>
          <a:p>
            <a:r>
              <a:rPr lang="en-US" sz="2400" dirty="0"/>
              <a:t>G</a:t>
            </a:r>
            <a:r>
              <a:rPr lang="en-US" sz="2400" dirty="0" smtClean="0"/>
              <a:t>rowers </a:t>
            </a:r>
            <a:r>
              <a:rPr lang="en-US" sz="2400" dirty="0"/>
              <a:t>discuss their testing plans with state and local FDA regulators and technical specialists for case-specific evaluations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187910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tests</a:t>
            </a:r>
            <a:endParaRPr lang="en-US" dirty="0"/>
          </a:p>
        </p:txBody>
      </p:sp>
      <p:sp>
        <p:nvSpPr>
          <p:cNvPr id="5" name="Content Placeholder 4"/>
          <p:cNvSpPr>
            <a:spLocks noGrp="1"/>
          </p:cNvSpPr>
          <p:nvPr>
            <p:ph idx="1"/>
          </p:nvPr>
        </p:nvSpPr>
        <p:spPr>
          <a:xfrm>
            <a:off x="381000" y="1371600"/>
            <a:ext cx="8229600" cy="4525963"/>
          </a:xfrm>
        </p:spPr>
        <p:txBody>
          <a:bodyPr>
            <a:normAutofit fontScale="92500"/>
          </a:bodyPr>
          <a:lstStyle/>
          <a:p>
            <a:r>
              <a:rPr lang="en-US" sz="2400" dirty="0" smtClean="0"/>
              <a:t>Mycotoxins</a:t>
            </a:r>
          </a:p>
          <a:p>
            <a:r>
              <a:rPr lang="en-US" sz="2400" dirty="0"/>
              <a:t>Heavy metals, including:  cadmium, mercury, lead, and </a:t>
            </a:r>
            <a:r>
              <a:rPr lang="en-US" sz="2400" dirty="0" smtClean="0"/>
              <a:t>arsenic</a:t>
            </a:r>
          </a:p>
          <a:p>
            <a:r>
              <a:rPr lang="en-US" sz="2400" dirty="0"/>
              <a:t>Microbiological hazards of significant public health impact including human pathogens (e.g., </a:t>
            </a:r>
            <a:r>
              <a:rPr lang="en-US" sz="2400" i="1" dirty="0"/>
              <a:t>Salmonella</a:t>
            </a:r>
            <a:r>
              <a:rPr lang="en-US" sz="2400" dirty="0"/>
              <a:t>, </a:t>
            </a:r>
            <a:r>
              <a:rPr lang="en-US" sz="2400" i="1" dirty="0" smtClean="0"/>
              <a:t>E.coli</a:t>
            </a:r>
            <a:r>
              <a:rPr lang="en-US" sz="2400" dirty="0"/>
              <a:t> O157:H7, other Shiga toxin-producing </a:t>
            </a:r>
            <a:r>
              <a:rPr lang="en-US" sz="2400" i="1" dirty="0"/>
              <a:t>E. coli</a:t>
            </a:r>
            <a:r>
              <a:rPr lang="en-US" sz="2400" dirty="0"/>
              <a:t>, </a:t>
            </a:r>
            <a:r>
              <a:rPr lang="en-US" sz="2400" i="1" dirty="0"/>
              <a:t>Clostridium </a:t>
            </a:r>
            <a:r>
              <a:rPr lang="en-US" sz="2400" i="1" dirty="0" err="1"/>
              <a:t>perfingens</a:t>
            </a:r>
            <a:r>
              <a:rPr lang="en-US" sz="2400" dirty="0"/>
              <a:t>), viruses (e.g., Hepatitis A), and parasites (e.g., </a:t>
            </a:r>
            <a:r>
              <a:rPr lang="en-US" sz="2400" i="1" dirty="0"/>
              <a:t>Cryptosporidium</a:t>
            </a:r>
            <a:r>
              <a:rPr lang="en-US" sz="2400" dirty="0"/>
              <a:t>, </a:t>
            </a:r>
            <a:r>
              <a:rPr lang="en-US" sz="2400" i="1" dirty="0"/>
              <a:t>Giardia</a:t>
            </a:r>
            <a:r>
              <a:rPr lang="en-US" sz="2400" dirty="0" smtClean="0"/>
              <a:t>)</a:t>
            </a:r>
          </a:p>
          <a:p>
            <a:r>
              <a:rPr lang="en-US" sz="2600" dirty="0" smtClean="0"/>
              <a:t>Pesticides</a:t>
            </a:r>
          </a:p>
          <a:p>
            <a:r>
              <a:rPr lang="en-US" sz="2600" dirty="0"/>
              <a:t>Polychlorinated Biphenyls (PCBs</a:t>
            </a:r>
            <a:r>
              <a:rPr lang="en-US" sz="2600" dirty="0" smtClean="0"/>
              <a:t>)</a:t>
            </a:r>
          </a:p>
          <a:p>
            <a:r>
              <a:rPr lang="en-US" sz="2600" dirty="0"/>
              <a:t>Other contaminants as </a:t>
            </a:r>
            <a:r>
              <a:rPr lang="en-US" sz="2600" dirty="0" smtClean="0"/>
              <a:t>appropriate such as petroleum</a:t>
            </a:r>
            <a:endParaRPr lang="en-US" sz="1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8775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Before Replanting in fields</a:t>
            </a:r>
            <a:endParaRPr lang="en-US" dirty="0"/>
          </a:p>
        </p:txBody>
      </p:sp>
      <p:sp>
        <p:nvSpPr>
          <p:cNvPr id="5" name="Text Placeholder 4"/>
          <p:cNvSpPr>
            <a:spLocks noGrp="1"/>
          </p:cNvSpPr>
          <p:nvPr>
            <p:ph type="body" idx="1"/>
          </p:nvPr>
        </p:nvSpPr>
        <p:spPr/>
        <p:txBody>
          <a:bodyPr/>
          <a:lstStyle/>
          <a:p>
            <a:endParaRPr lang="en-US"/>
          </a:p>
        </p:txBody>
      </p:sp>
      <p:pic>
        <p:nvPicPr>
          <p:cNvPr id="6" name="Picture 5" descr="‘Working Creatively with Risk’ – #OTalk 30th April 2013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90600"/>
            <a:ext cx="6648450" cy="2409825"/>
          </a:xfrm>
          <a:prstGeom prst="rect">
            <a:avLst/>
          </a:prstGeom>
        </p:spPr>
      </p:pic>
    </p:spTree>
    <p:extLst>
      <p:ext uri="{BB962C8B-B14F-4D97-AF65-F5344CB8AC3E}">
        <p14:creationId xmlns:p14="http://schemas.microsoft.com/office/powerpoint/2010/main" val="148685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 Planting Assessment</a:t>
            </a:r>
            <a:endParaRPr lang="en-US" dirty="0"/>
          </a:p>
        </p:txBody>
      </p:sp>
      <p:sp>
        <p:nvSpPr>
          <p:cNvPr id="5" name="Content Placeholder 4"/>
          <p:cNvSpPr>
            <a:spLocks noGrp="1"/>
          </p:cNvSpPr>
          <p:nvPr>
            <p:ph idx="1"/>
          </p:nvPr>
        </p:nvSpPr>
        <p:spPr>
          <a:xfrm>
            <a:off x="447595" y="1371600"/>
            <a:ext cx="8229600" cy="4525963"/>
          </a:xfrm>
        </p:spPr>
        <p:txBody>
          <a:bodyPr>
            <a:noAutofit/>
          </a:bodyPr>
          <a:lstStyle/>
          <a:p>
            <a:r>
              <a:rPr lang="en-US" sz="2400" dirty="0"/>
              <a:t>Assessing field history and crop selection.</a:t>
            </a:r>
          </a:p>
          <a:p>
            <a:r>
              <a:rPr lang="en-US" sz="2400" dirty="0"/>
              <a:t>Determining the time interval between the flooding event, crop planting, and crop harvest.</a:t>
            </a:r>
          </a:p>
          <a:p>
            <a:r>
              <a:rPr lang="en-US" sz="2400" dirty="0"/>
              <a:t>Determining the source of flood waters (e.g., drainage canal, river, or irrigation canal) and whether there are significant upstream potential contributors of human pathogens.</a:t>
            </a:r>
          </a:p>
          <a:p>
            <a:r>
              <a:rPr lang="en-US" sz="2400" dirty="0"/>
              <a:t>Allowing soils to dry sufficiently and be reworked prior to subsequently planting crops on formerly flooded production ground.</a:t>
            </a:r>
          </a:p>
          <a:p>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34177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 Planting Assessment</a:t>
            </a:r>
            <a:endParaRPr lang="en-US" dirty="0"/>
          </a:p>
        </p:txBody>
      </p:sp>
      <p:sp>
        <p:nvSpPr>
          <p:cNvPr id="5" name="Content Placeholder 4"/>
          <p:cNvSpPr>
            <a:spLocks noGrp="1"/>
          </p:cNvSpPr>
          <p:nvPr>
            <p:ph idx="1"/>
          </p:nvPr>
        </p:nvSpPr>
        <p:spPr>
          <a:xfrm>
            <a:off x="447595" y="1371600"/>
            <a:ext cx="8229600" cy="4525963"/>
          </a:xfrm>
        </p:spPr>
        <p:txBody>
          <a:bodyPr>
            <a:normAutofit/>
          </a:bodyPr>
          <a:lstStyle/>
          <a:p>
            <a:r>
              <a:rPr lang="en-US" sz="2400" dirty="0" smtClean="0"/>
              <a:t>Sampling </a:t>
            </a:r>
            <a:r>
              <a:rPr lang="en-US" sz="2400" dirty="0"/>
              <a:t>previously flooded soil for the presence of microorganisms of significant public health concern or appropriate indicator microorganisms. </a:t>
            </a:r>
            <a:endParaRPr lang="en-US" sz="2400" dirty="0" smtClean="0"/>
          </a:p>
          <a:p>
            <a:pPr marL="0" indent="0">
              <a:buNone/>
            </a:pPr>
            <a:endParaRPr lang="en-US" sz="2400" dirty="0" smtClean="0"/>
          </a:p>
          <a:p>
            <a:pPr marL="0" indent="0">
              <a:buNone/>
            </a:pPr>
            <a:r>
              <a:rPr lang="en-US" sz="2400" dirty="0" smtClean="0"/>
              <a:t>*</a:t>
            </a:r>
            <a:r>
              <a:rPr lang="en-US" sz="2400" dirty="0" smtClean="0"/>
              <a:t>Microbial </a:t>
            </a:r>
            <a:r>
              <a:rPr lang="en-US" sz="2400" dirty="0"/>
              <a:t>soil sampling can provide valuable information regarding relative risks, but sampling by itself does not guarantee that all raw agricultural commodities grown within the formerly flooded production area are free of the presence of human </a:t>
            </a:r>
            <a:r>
              <a:rPr lang="en-US" sz="2400" dirty="0" smtClean="0"/>
              <a:t>pathogens</a:t>
            </a:r>
            <a:r>
              <a:rPr lang="en-US" sz="2400" dirty="0"/>
              <a:t>  </a:t>
            </a:r>
          </a:p>
          <a:p>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73140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Wait Time</a:t>
            </a:r>
            <a:endParaRPr lang="en-US" dirty="0"/>
          </a:p>
        </p:txBody>
      </p:sp>
      <p:sp>
        <p:nvSpPr>
          <p:cNvPr id="5" name="Content Placeholder 4"/>
          <p:cNvSpPr>
            <a:spLocks noGrp="1"/>
          </p:cNvSpPr>
          <p:nvPr>
            <p:ph idx="1"/>
          </p:nvPr>
        </p:nvSpPr>
        <p:spPr>
          <a:xfrm>
            <a:off x="457200" y="1417639"/>
            <a:ext cx="8229600" cy="4449762"/>
          </a:xfrm>
        </p:spPr>
        <p:txBody>
          <a:bodyPr>
            <a:normAutofit/>
          </a:bodyPr>
          <a:lstStyle/>
          <a:p>
            <a:r>
              <a:rPr lang="en-US" sz="2400" dirty="0"/>
              <a:t>FDA has not completed studies to determine the length of waiting time that is generally considered safe for </a:t>
            </a:r>
            <a:r>
              <a:rPr lang="en-US" sz="2400" dirty="0" smtClean="0"/>
              <a:t>replanting</a:t>
            </a:r>
          </a:p>
          <a:p>
            <a:r>
              <a:rPr lang="en-US" sz="2400" dirty="0" smtClean="0"/>
              <a:t>National Organic Standards 90-120 day rule</a:t>
            </a:r>
          </a:p>
          <a:p>
            <a:pPr lvl="1"/>
            <a:r>
              <a:rPr lang="en-US" sz="2400" dirty="0" smtClean="0"/>
              <a:t>You </a:t>
            </a:r>
            <a:r>
              <a:rPr lang="en-US" sz="2400" dirty="0"/>
              <a:t>may not apply raw, </a:t>
            </a:r>
            <a:r>
              <a:rPr lang="en-US" sz="2400" dirty="0" err="1"/>
              <a:t>uncomposted</a:t>
            </a:r>
            <a:r>
              <a:rPr lang="en-US" sz="2400" dirty="0"/>
              <a:t> livestock manure to food crops unless it is: </a:t>
            </a:r>
            <a:endParaRPr lang="en-US" sz="2400" dirty="0" smtClean="0"/>
          </a:p>
          <a:p>
            <a:pPr lvl="2"/>
            <a:r>
              <a:rPr lang="en-US" dirty="0" smtClean="0"/>
              <a:t>1</a:t>
            </a:r>
            <a:r>
              <a:rPr lang="en-US" dirty="0"/>
              <a:t>. Incorporated into the soil a minimum of 120 days prior to harvest when the edible portion of the crop has soil contact; OR </a:t>
            </a:r>
            <a:endParaRPr lang="en-US" dirty="0" smtClean="0"/>
          </a:p>
          <a:p>
            <a:pPr lvl="2"/>
            <a:r>
              <a:rPr lang="en-US" dirty="0" smtClean="0"/>
              <a:t>2</a:t>
            </a:r>
            <a:r>
              <a:rPr lang="en-US" dirty="0"/>
              <a:t>. Incorporated into the soil a minimum of 90 days prior to harvest of all other food crops.</a:t>
            </a:r>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82477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Flooding Minnesota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764" y="1219200"/>
            <a:ext cx="8516471" cy="4654050"/>
          </a:xfrm>
        </p:spPr>
      </p:pic>
      <p:sp>
        <p:nvSpPr>
          <p:cNvPr id="5" name="TextBox 4"/>
          <p:cNvSpPr txBox="1"/>
          <p:nvPr/>
        </p:nvSpPr>
        <p:spPr>
          <a:xfrm>
            <a:off x="4584165" y="6172200"/>
            <a:ext cx="4341253" cy="369332"/>
          </a:xfrm>
          <a:prstGeom prst="rect">
            <a:avLst/>
          </a:prstGeom>
          <a:noFill/>
        </p:spPr>
        <p:txBody>
          <a:bodyPr wrap="none" rtlCol="0">
            <a:spAutoFit/>
          </a:bodyPr>
          <a:lstStyle/>
          <a:p>
            <a:r>
              <a:rPr lang="en-US" dirty="0" smtClean="0"/>
              <a:t>Property of Dan Fillius, Iowa State University</a:t>
            </a:r>
            <a:endParaRPr lang="en-US" dirty="0"/>
          </a:p>
        </p:txBody>
      </p:sp>
    </p:spTree>
    <p:extLst>
      <p:ext uri="{BB962C8B-B14F-4D97-AF65-F5344CB8AC3E}">
        <p14:creationId xmlns:p14="http://schemas.microsoft.com/office/powerpoint/2010/main" val="7080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considerations</a:t>
            </a:r>
            <a:endParaRPr lang="en-US" dirty="0"/>
          </a:p>
        </p:txBody>
      </p:sp>
      <p:sp>
        <p:nvSpPr>
          <p:cNvPr id="5" name="Content Placeholder 4"/>
          <p:cNvSpPr>
            <a:spLocks noGrp="1"/>
          </p:cNvSpPr>
          <p:nvPr>
            <p:ph idx="1"/>
          </p:nvPr>
        </p:nvSpPr>
        <p:spPr>
          <a:xfrm>
            <a:off x="457200" y="1524000"/>
            <a:ext cx="8229600" cy="4297363"/>
          </a:xfrm>
        </p:spPr>
        <p:txBody>
          <a:bodyPr>
            <a:normAutofit/>
          </a:bodyPr>
          <a:lstStyle/>
          <a:p>
            <a:r>
              <a:rPr lang="en-US" sz="2400" dirty="0"/>
              <a:t>Segregate flood-affected crops from crops not </a:t>
            </a:r>
            <a:r>
              <a:rPr lang="en-US" sz="2400" dirty="0" smtClean="0"/>
              <a:t>affected</a:t>
            </a:r>
          </a:p>
          <a:p>
            <a:r>
              <a:rPr lang="en-US" sz="2400" dirty="0"/>
              <a:t>Prevent </a:t>
            </a:r>
            <a:r>
              <a:rPr lang="en-US" sz="2400" dirty="0" smtClean="0"/>
              <a:t>cross-contamination</a:t>
            </a:r>
          </a:p>
          <a:p>
            <a:r>
              <a:rPr lang="en-US" sz="2400" dirty="0"/>
              <a:t>A 30-feet buffer zone is generally recommended between flooded areas of fields and areas to be harvested for human </a:t>
            </a:r>
            <a:r>
              <a:rPr lang="en-US" sz="2400" dirty="0" smtClean="0"/>
              <a:t>consumption</a:t>
            </a:r>
          </a:p>
          <a:p>
            <a:r>
              <a:rPr lang="en-US" sz="2400" dirty="0"/>
              <a:t>Check your </a:t>
            </a:r>
            <a:r>
              <a:rPr lang="en-US" sz="2400" dirty="0" smtClean="0"/>
              <a:t>well</a:t>
            </a:r>
          </a:p>
          <a:p>
            <a:r>
              <a:rPr lang="en-US" sz="2400" dirty="0"/>
              <a:t>Allow at least 60 days between flooding and </a:t>
            </a:r>
            <a:r>
              <a:rPr lang="en-US" sz="2400" dirty="0" smtClean="0"/>
              <a:t>planting </a:t>
            </a:r>
            <a:r>
              <a:rPr lang="en-US" sz="2400" dirty="0"/>
              <a:t>of the next human food </a:t>
            </a:r>
            <a:r>
              <a:rPr lang="en-US" sz="2400" dirty="0" smtClean="0"/>
              <a:t>crop</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16641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a:t>
            </a:r>
            <a:endParaRPr lang="en-US" dirty="0"/>
          </a:p>
        </p:txBody>
      </p:sp>
      <p:sp>
        <p:nvSpPr>
          <p:cNvPr id="3" name="Content Placeholder 2"/>
          <p:cNvSpPr>
            <a:spLocks noGrp="1"/>
          </p:cNvSpPr>
          <p:nvPr>
            <p:ph idx="1"/>
          </p:nvPr>
        </p:nvSpPr>
        <p:spPr>
          <a:xfrm>
            <a:off x="457200" y="1295400"/>
            <a:ext cx="8229600" cy="4525963"/>
          </a:xfrm>
        </p:spPr>
        <p:txBody>
          <a:bodyPr>
            <a:normAutofit fontScale="77500" lnSpcReduction="20000"/>
          </a:bodyPr>
          <a:lstStyle/>
          <a:p>
            <a:r>
              <a:rPr lang="en-US" dirty="0" smtClean="0"/>
              <a:t>Cleaning and sanitation of food contact surfaces and buildings</a:t>
            </a:r>
          </a:p>
          <a:p>
            <a:r>
              <a:rPr lang="en-US" dirty="0" smtClean="0"/>
              <a:t>Water distribution system check</a:t>
            </a:r>
          </a:p>
          <a:p>
            <a:r>
              <a:rPr lang="en-US" dirty="0" smtClean="0"/>
              <a:t>Soil mitigation</a:t>
            </a:r>
          </a:p>
          <a:p>
            <a:pPr lvl="1"/>
            <a:r>
              <a:rPr lang="en-US" dirty="0" smtClean="0"/>
              <a:t>Cover </a:t>
            </a:r>
            <a:r>
              <a:rPr lang="en-US" dirty="0"/>
              <a:t>crops in general but brassicas release anthocyanin that indiscriminately kill </a:t>
            </a:r>
            <a:r>
              <a:rPr lang="en-US" dirty="0" smtClean="0"/>
              <a:t>pathogens</a:t>
            </a:r>
          </a:p>
          <a:p>
            <a:pPr lvl="1"/>
            <a:r>
              <a:rPr lang="en-US" dirty="0" smtClean="0"/>
              <a:t>Compost </a:t>
            </a:r>
            <a:r>
              <a:rPr lang="en-US" dirty="0"/>
              <a:t>or manure added to the soil will help </a:t>
            </a:r>
            <a:r>
              <a:rPr lang="en-US" dirty="0" err="1"/>
              <a:t>kickstart</a:t>
            </a:r>
            <a:r>
              <a:rPr lang="en-US" dirty="0"/>
              <a:t> biological </a:t>
            </a:r>
            <a:r>
              <a:rPr lang="en-US" dirty="0" smtClean="0"/>
              <a:t>activity</a:t>
            </a:r>
          </a:p>
          <a:p>
            <a:pPr lvl="1"/>
            <a:r>
              <a:rPr lang="en-US" dirty="0" smtClean="0"/>
              <a:t>Chemical </a:t>
            </a:r>
            <a:r>
              <a:rPr lang="en-US" dirty="0"/>
              <a:t>characteristics will return to normal fairly </a:t>
            </a:r>
            <a:r>
              <a:rPr lang="en-US" dirty="0" smtClean="0"/>
              <a:t>quickly</a:t>
            </a:r>
          </a:p>
          <a:p>
            <a:pPr lvl="1"/>
            <a:r>
              <a:rPr lang="en-US" dirty="0" smtClean="0"/>
              <a:t>Fumigation </a:t>
            </a:r>
            <a:r>
              <a:rPr lang="en-US" dirty="0"/>
              <a:t>is not labeled for this type of </a:t>
            </a:r>
            <a:r>
              <a:rPr lang="en-US" dirty="0" smtClean="0"/>
              <a:t>use</a:t>
            </a:r>
          </a:p>
          <a:p>
            <a:pPr lvl="2"/>
            <a:r>
              <a:rPr lang="en-US" dirty="0" smtClean="0"/>
              <a:t>Methyl </a:t>
            </a:r>
            <a:r>
              <a:rPr lang="en-US" dirty="0"/>
              <a:t>bromide good on weeds seeds and ok on </a:t>
            </a:r>
            <a:r>
              <a:rPr lang="en-US" dirty="0" smtClean="0"/>
              <a:t>pathogens</a:t>
            </a:r>
          </a:p>
          <a:p>
            <a:pPr lvl="2"/>
            <a:r>
              <a:rPr lang="en-US" dirty="0" err="1" smtClean="0"/>
              <a:t>Telone</a:t>
            </a:r>
            <a:r>
              <a:rPr lang="en-US" dirty="0"/>
              <a:t>: Nematodes primarily.  Can plant back to fruit and </a:t>
            </a:r>
            <a:r>
              <a:rPr lang="en-US" dirty="0" smtClean="0"/>
              <a:t>veggies</a:t>
            </a:r>
          </a:p>
          <a:p>
            <a:pPr lvl="2"/>
            <a:r>
              <a:rPr lang="en-US" dirty="0" smtClean="0"/>
              <a:t>Paladin</a:t>
            </a:r>
            <a:r>
              <a:rPr lang="en-US" dirty="0"/>
              <a:t>: Soil borne plant pathogens.  Restricted crop plant back</a:t>
            </a:r>
          </a:p>
          <a:p>
            <a:pPr lvl="1"/>
            <a:endParaRPr lang="en-US" dirty="0"/>
          </a:p>
        </p:txBody>
      </p:sp>
    </p:spTree>
    <p:extLst>
      <p:ext uri="{BB962C8B-B14F-4D97-AF65-F5344CB8AC3E}">
        <p14:creationId xmlns:p14="http://schemas.microsoft.com/office/powerpoint/2010/main" val="409195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a:xfrm>
            <a:off x="457200" y="1427243"/>
            <a:ext cx="8229600" cy="4525963"/>
          </a:xfrm>
        </p:spPr>
        <p:txBody>
          <a:bodyPr>
            <a:normAutofit/>
          </a:bodyPr>
          <a:lstStyle/>
          <a:p>
            <a:r>
              <a:rPr lang="en-US" sz="2400" dirty="0" smtClean="0"/>
              <a:t>My field has root crops that are still young with several months from harvest?</a:t>
            </a:r>
          </a:p>
          <a:p>
            <a:r>
              <a:rPr lang="en-US" sz="2400" dirty="0" smtClean="0"/>
              <a:t>Leafy greens that did not germinate before flood and water receded before they emerged?</a:t>
            </a:r>
          </a:p>
          <a:p>
            <a:r>
              <a:rPr lang="en-US" sz="2400" dirty="0" smtClean="0"/>
              <a:t>Edible </a:t>
            </a:r>
            <a:r>
              <a:rPr lang="en-US" sz="2400" smtClean="0"/>
              <a:t>portions </a:t>
            </a:r>
            <a:r>
              <a:rPr lang="en-US" sz="2400" smtClean="0"/>
              <a:t>of </a:t>
            </a:r>
            <a:r>
              <a:rPr lang="en-US" sz="2400" dirty="0" smtClean="0"/>
              <a:t>a crop had not yet formed, can I leave the flooded crop and sell later?</a:t>
            </a:r>
          </a:p>
          <a:p>
            <a:r>
              <a:rPr lang="en-US" sz="2400" dirty="0" smtClean="0"/>
              <a:t>Can I peel and/or cook flooded produce?</a:t>
            </a:r>
          </a:p>
          <a:p>
            <a:r>
              <a:rPr lang="en-US" sz="2400" dirty="0" smtClean="0"/>
              <a:t>I tested my flooded produce, can I use it?</a:t>
            </a:r>
          </a:p>
          <a:p>
            <a:r>
              <a:rPr lang="en-US" sz="2400" dirty="0" smtClean="0"/>
              <a:t>Can flooded produce be fed to livestock?</a:t>
            </a:r>
          </a:p>
          <a:p>
            <a:r>
              <a:rPr lang="en-US" sz="2400" dirty="0" smtClean="0"/>
              <a:t>If the edible portion of the crop was above flood water?</a:t>
            </a:r>
          </a:p>
          <a:p>
            <a:endParaRPr lang="en-US" sz="2400" dirty="0"/>
          </a:p>
        </p:txBody>
      </p:sp>
    </p:spTree>
    <p:extLst>
      <p:ext uri="{BB962C8B-B14F-4D97-AF65-F5344CB8AC3E}">
        <p14:creationId xmlns:p14="http://schemas.microsoft.com/office/powerpoint/2010/main" val="2933489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normAutofit/>
          </a:bodyPr>
          <a:lstStyle/>
          <a:p>
            <a:r>
              <a:rPr lang="en-US" sz="2400" dirty="0" smtClean="0"/>
              <a:t>FDA. Oct. 2011.Guidance for Industry: Evaluating the safety of flood-affected food crops for human consumption.</a:t>
            </a:r>
          </a:p>
          <a:p>
            <a:r>
              <a:rPr lang="en-US" sz="2400" dirty="0" smtClean="0"/>
              <a:t>University of Vermont Extension. 2013. FAQ about handling flooded produce.</a:t>
            </a:r>
          </a:p>
          <a:p>
            <a:r>
              <a:rPr lang="en-US" sz="2400" dirty="0" smtClean="0"/>
              <a:t>CDC</a:t>
            </a:r>
            <a:r>
              <a:rPr lang="en-US" sz="2400" dirty="0"/>
              <a:t>. March 2011. Guidance on Microbial Contamination in Previously Flooded Outdoor Areas </a:t>
            </a:r>
          </a:p>
          <a:p>
            <a:r>
              <a:rPr lang="en-US" sz="2400" dirty="0" smtClean="0"/>
              <a:t>Texas A&amp;M Systems </a:t>
            </a:r>
            <a:r>
              <a:rPr lang="en-US" sz="2400" dirty="0" err="1" smtClean="0"/>
              <a:t>AgriLIFE</a:t>
            </a:r>
            <a:r>
              <a:rPr lang="en-US" sz="2400" dirty="0" smtClean="0"/>
              <a:t> Extension. July 2008. </a:t>
            </a:r>
            <a:r>
              <a:rPr lang="en-US" sz="2400" dirty="0"/>
              <a:t>Soil Testing Following Flooding, </a:t>
            </a:r>
            <a:r>
              <a:rPr lang="en-US" sz="2400" dirty="0" smtClean="0"/>
              <a:t>Overland </a:t>
            </a:r>
            <a:r>
              <a:rPr lang="en-US" sz="2400" dirty="0"/>
              <a:t>Flow of Waste Waters and </a:t>
            </a:r>
            <a:r>
              <a:rPr lang="en-US" sz="2400" dirty="0" smtClean="0"/>
              <a:t>other Freshwater </a:t>
            </a:r>
            <a:r>
              <a:rPr lang="en-US" sz="2400" dirty="0"/>
              <a:t>Related </a:t>
            </a:r>
            <a:r>
              <a:rPr lang="en-US" sz="2400" dirty="0" smtClean="0"/>
              <a:t>Disasters</a:t>
            </a:r>
          </a:p>
          <a:p>
            <a:endParaRPr lang="en-US" sz="2400" dirty="0"/>
          </a:p>
          <a:p>
            <a:endParaRPr lang="en-US"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425175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lstStyle/>
          <a:p>
            <a:r>
              <a:rPr lang="en-US" dirty="0"/>
              <a:t>Colorado State University Extension. Sept. 2013. Information concerning produce crops and home gardens after flooding. </a:t>
            </a:r>
          </a:p>
          <a:p>
            <a:r>
              <a:rPr lang="en-US" dirty="0"/>
              <a:t>UW Extension. XHT1187. Safely Using Produce from Flooded Gardens.</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3565634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
        <p:nvSpPr>
          <p:cNvPr id="2" name="Content Placeholder 1"/>
          <p:cNvSpPr>
            <a:spLocks noGrp="1"/>
          </p:cNvSpPr>
          <p:nvPr>
            <p:ph idx="1"/>
          </p:nvPr>
        </p:nvSpPr>
        <p:spPr>
          <a:xfrm>
            <a:off x="253834" y="1524000"/>
            <a:ext cx="8636332" cy="4708525"/>
          </a:xfrm>
        </p:spPr>
        <p:txBody>
          <a:bodyPr>
            <a:normAutofit/>
          </a:bodyPr>
          <a:lstStyle/>
          <a:p>
            <a:r>
              <a:rPr lang="en-US" spc="-10" dirty="0" smtClean="0">
                <a:latin typeface="+mj-lt"/>
                <a:cs typeface="Calibri"/>
              </a:rPr>
              <a:t>Email: ncrfsma@iastate.edu</a:t>
            </a:r>
          </a:p>
          <a:p>
            <a:r>
              <a:rPr lang="en-US" spc="-10" dirty="0" smtClean="0">
                <a:latin typeface="+mj-lt"/>
                <a:cs typeface="Calibri"/>
              </a:rPr>
              <a:t>V</a:t>
            </a:r>
            <a:r>
              <a:rPr lang="en-US" spc="-5" dirty="0" smtClean="0">
                <a:latin typeface="+mj-lt"/>
                <a:cs typeface="Calibri"/>
              </a:rPr>
              <a:t>is</a:t>
            </a:r>
            <a:r>
              <a:rPr lang="en-US" dirty="0" smtClean="0">
                <a:latin typeface="+mj-lt"/>
                <a:cs typeface="Calibri"/>
              </a:rPr>
              <a:t>i</a:t>
            </a:r>
            <a:r>
              <a:rPr lang="en-US" spc="-5" dirty="0" smtClean="0">
                <a:latin typeface="+mj-lt"/>
                <a:cs typeface="Calibri"/>
              </a:rPr>
              <a:t>t</a:t>
            </a:r>
            <a:r>
              <a:rPr lang="en-US" spc="10" dirty="0" smtClean="0">
                <a:latin typeface="+mj-lt"/>
                <a:cs typeface="Calibri"/>
              </a:rPr>
              <a:t> </a:t>
            </a:r>
            <a:r>
              <a:rPr lang="en-US" spc="-15" dirty="0">
                <a:latin typeface="+mj-lt"/>
                <a:cs typeface="Calibri"/>
              </a:rPr>
              <a:t>o</a:t>
            </a:r>
            <a:r>
              <a:rPr lang="en-US" spc="-10" dirty="0">
                <a:latin typeface="+mj-lt"/>
                <a:cs typeface="Calibri"/>
              </a:rPr>
              <a:t>u</a:t>
            </a:r>
            <a:r>
              <a:rPr lang="en-US" dirty="0">
                <a:latin typeface="+mj-lt"/>
                <a:cs typeface="Calibri"/>
              </a:rPr>
              <a:t>r w</a:t>
            </a:r>
            <a:r>
              <a:rPr lang="en-US" spc="-5" dirty="0">
                <a:latin typeface="+mj-lt"/>
                <a:cs typeface="Calibri"/>
              </a:rPr>
              <a:t>e</a:t>
            </a:r>
            <a:r>
              <a:rPr lang="en-US" spc="-10" dirty="0">
                <a:latin typeface="+mj-lt"/>
                <a:cs typeface="Calibri"/>
              </a:rPr>
              <a:t>b</a:t>
            </a:r>
            <a:r>
              <a:rPr lang="en-US" spc="-5" dirty="0">
                <a:latin typeface="+mj-lt"/>
                <a:cs typeface="Calibri"/>
              </a:rPr>
              <a:t>s</a:t>
            </a:r>
            <a:r>
              <a:rPr lang="en-US" dirty="0">
                <a:latin typeface="+mj-lt"/>
                <a:cs typeface="Calibri"/>
              </a:rPr>
              <a:t>ite:</a:t>
            </a:r>
            <a:r>
              <a:rPr lang="en-US" spc="25" dirty="0">
                <a:latin typeface="+mj-lt"/>
                <a:cs typeface="Calibri"/>
              </a:rPr>
              <a:t> </a:t>
            </a:r>
            <a:r>
              <a:rPr lang="en-US" spc="-10" dirty="0">
                <a:latin typeface="+mj-lt"/>
                <a:cs typeface="Calibri"/>
              </a:rPr>
              <a:t>h</a:t>
            </a:r>
            <a:r>
              <a:rPr lang="en-US" spc="-25" dirty="0">
                <a:latin typeface="+mj-lt"/>
                <a:cs typeface="Calibri"/>
              </a:rPr>
              <a:t>t</a:t>
            </a:r>
            <a:r>
              <a:rPr lang="en-US" spc="-5" dirty="0">
                <a:latin typeface="+mj-lt"/>
                <a:cs typeface="Calibri"/>
              </a:rPr>
              <a:t>tps</a:t>
            </a:r>
            <a:r>
              <a:rPr lang="en-US" dirty="0">
                <a:latin typeface="+mj-lt"/>
                <a:cs typeface="Calibri"/>
              </a:rPr>
              <a:t>:</a:t>
            </a:r>
            <a:r>
              <a:rPr lang="en-US" spc="-5" dirty="0">
                <a:latin typeface="+mj-lt"/>
                <a:cs typeface="Calibri"/>
              </a:rPr>
              <a:t>//</a:t>
            </a:r>
            <a:r>
              <a:rPr lang="en-US" spc="-10" dirty="0">
                <a:latin typeface="+mj-lt"/>
                <a:cs typeface="Calibri"/>
              </a:rPr>
              <a:t>n</a:t>
            </a:r>
            <a:r>
              <a:rPr lang="en-US" spc="-5" dirty="0">
                <a:latin typeface="+mj-lt"/>
                <a:cs typeface="Calibri"/>
              </a:rPr>
              <a:t>c</a:t>
            </a:r>
            <a:r>
              <a:rPr lang="en-US" spc="-10" dirty="0">
                <a:latin typeface="+mj-lt"/>
                <a:cs typeface="Calibri"/>
              </a:rPr>
              <a:t>r</a:t>
            </a:r>
            <a:r>
              <a:rPr lang="en-US" spc="-5" dirty="0">
                <a:latin typeface="+mj-lt"/>
                <a:cs typeface="Calibri"/>
              </a:rPr>
              <a:t>fs</a:t>
            </a:r>
            <a:r>
              <a:rPr lang="en-US" dirty="0">
                <a:latin typeface="+mj-lt"/>
                <a:cs typeface="Calibri"/>
              </a:rPr>
              <a:t>ma</a:t>
            </a:r>
            <a:r>
              <a:rPr lang="en-US" spc="-10" dirty="0">
                <a:latin typeface="+mj-lt"/>
                <a:cs typeface="Calibri"/>
              </a:rPr>
              <a:t>.</a:t>
            </a:r>
            <a:r>
              <a:rPr lang="en-US" spc="-15" dirty="0">
                <a:latin typeface="+mj-lt"/>
                <a:cs typeface="Calibri"/>
              </a:rPr>
              <a:t>o</a:t>
            </a:r>
            <a:r>
              <a:rPr lang="en-US" spc="-10" dirty="0">
                <a:latin typeface="+mj-lt"/>
                <a:cs typeface="Calibri"/>
              </a:rPr>
              <a:t>rg</a:t>
            </a:r>
            <a:r>
              <a:rPr lang="en-US" spc="-5" dirty="0">
                <a:latin typeface="+mj-lt"/>
                <a:cs typeface="Calibri"/>
              </a:rPr>
              <a:t>/</a:t>
            </a:r>
            <a:endParaRPr lang="en-US" dirty="0">
              <a:latin typeface="+mj-lt"/>
              <a:cs typeface="Calibri"/>
            </a:endParaRPr>
          </a:p>
          <a:p>
            <a:r>
              <a:rPr lang="en-US" dirty="0" smtClean="0">
                <a:latin typeface="+mj-lt"/>
              </a:rPr>
              <a:t>Follow us on Facebook</a:t>
            </a:r>
          </a:p>
          <a:p>
            <a:pPr lvl="1"/>
            <a:r>
              <a:rPr lang="en-US" sz="3200" dirty="0" smtClean="0">
                <a:latin typeface="+mj-lt"/>
              </a:rPr>
              <a:t>NCR FSMA Training, Extension, and Technical Assistance</a:t>
            </a:r>
            <a:endParaRPr lang="en-US" sz="3200" dirty="0">
              <a:latin typeface="+mj-lt"/>
            </a:endParaRPr>
          </a:p>
        </p:txBody>
      </p:sp>
    </p:spTree>
    <p:extLst>
      <p:ext uri="{BB962C8B-B14F-4D97-AF65-F5344CB8AC3E}">
        <p14:creationId xmlns:p14="http://schemas.microsoft.com/office/powerpoint/2010/main" val="292750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lstStyle/>
          <a:p>
            <a:r>
              <a:rPr lang="en-US" dirty="0" smtClean="0"/>
              <a:t>Lands in Nebraska</a:t>
            </a:r>
            <a:endParaRPr lang="en-US" dirty="0"/>
          </a:p>
        </p:txBody>
      </p:sp>
      <p:pic>
        <p:nvPicPr>
          <p:cNvPr id="4" name="Content Placeholder 3"/>
          <p:cNvPicPr>
            <a:picLocks noGrp="1" noChangeAspect="1"/>
          </p:cNvPicPr>
          <p:nvPr>
            <p:ph idx="1"/>
          </p:nvPr>
        </p:nvPicPr>
        <p:blipFill>
          <a:blip r:embed="rId2"/>
          <a:stretch>
            <a:fillRect/>
          </a:stretch>
        </p:blipFill>
        <p:spPr>
          <a:xfrm>
            <a:off x="1253728" y="1066800"/>
            <a:ext cx="6788944" cy="4525963"/>
          </a:xfrm>
          <a:prstGeom prst="rect">
            <a:avLst/>
          </a:prstGeom>
        </p:spPr>
      </p:pic>
      <p:sp>
        <p:nvSpPr>
          <p:cNvPr id="5" name="TextBox 4"/>
          <p:cNvSpPr txBox="1"/>
          <p:nvPr/>
        </p:nvSpPr>
        <p:spPr>
          <a:xfrm>
            <a:off x="4267200" y="6061759"/>
            <a:ext cx="4648200" cy="646331"/>
          </a:xfrm>
          <a:prstGeom prst="rect">
            <a:avLst/>
          </a:prstGeom>
          <a:noFill/>
        </p:spPr>
        <p:txBody>
          <a:bodyPr wrap="square" rtlCol="0">
            <a:spAutoFit/>
          </a:bodyPr>
          <a:lstStyle/>
          <a:p>
            <a:r>
              <a:rPr lang="en-US" dirty="0">
                <a:hlinkClick r:id="rId3"/>
              </a:rPr>
              <a:t>https://homesteadersofamerica.com/nebraska-farms-flooded-and-how-it-affects-everyone/</a:t>
            </a:r>
            <a:endParaRPr lang="en-US" dirty="0"/>
          </a:p>
        </p:txBody>
      </p:sp>
    </p:spTree>
    <p:extLst>
      <p:ext uri="{BB962C8B-B14F-4D97-AF65-F5344CB8AC3E}">
        <p14:creationId xmlns:p14="http://schemas.microsoft.com/office/powerpoint/2010/main" val="90133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75247" y="1264693"/>
            <a:ext cx="3856121" cy="2335757"/>
          </a:xfrm>
          <a:prstGeom prst="rect">
            <a:avLst/>
          </a:prstGeom>
        </p:spPr>
        <p:txBody>
          <a:bodyPr vert="horz" lIns="68580" tIns="34290" rIns="68580" bIns="34290" rtlCol="0" anchor="ctr">
            <a:noAutofit/>
          </a:bodyPr>
          <a:lstStyle>
            <a:lvl1pPr algn="l" rtl="0" eaLnBrk="1" fontAlgn="base" hangingPunct="1">
              <a:spcBef>
                <a:spcPct val="0"/>
              </a:spcBef>
              <a:spcAft>
                <a:spcPct val="0"/>
              </a:spcAft>
              <a:defRPr sz="3600" kern="1200">
                <a:solidFill>
                  <a:schemeClr val="tx1"/>
                </a:solidFill>
                <a:latin typeface="Arial Black" pitchFamily="34" charset="0"/>
                <a:ea typeface="ＭＳ Ｐゴシック" charset="-128"/>
                <a:cs typeface="ＭＳ Ｐゴシック" charset="-128"/>
              </a:defRPr>
            </a:lvl1pPr>
            <a:lvl2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1"/>
                </a:solidFill>
                <a:latin typeface="Arial Black" pitchFamily="34" charset="0"/>
              </a:defRPr>
            </a:lvl6pPr>
            <a:lvl7pPr marL="914400" algn="l" rtl="0" eaLnBrk="1" fontAlgn="base" hangingPunct="1">
              <a:spcBef>
                <a:spcPct val="0"/>
              </a:spcBef>
              <a:spcAft>
                <a:spcPct val="0"/>
              </a:spcAft>
              <a:defRPr sz="4000">
                <a:solidFill>
                  <a:schemeClr val="tx1"/>
                </a:solidFill>
                <a:latin typeface="Arial Black" pitchFamily="34" charset="0"/>
              </a:defRPr>
            </a:lvl7pPr>
            <a:lvl8pPr marL="1371600" algn="l" rtl="0" eaLnBrk="1" fontAlgn="base" hangingPunct="1">
              <a:spcBef>
                <a:spcPct val="0"/>
              </a:spcBef>
              <a:spcAft>
                <a:spcPct val="0"/>
              </a:spcAft>
              <a:defRPr sz="4000">
                <a:solidFill>
                  <a:schemeClr val="tx1"/>
                </a:solidFill>
                <a:latin typeface="Arial Black" pitchFamily="34" charset="0"/>
              </a:defRPr>
            </a:lvl8pPr>
            <a:lvl9pPr marL="1828800" algn="l" rtl="0" eaLnBrk="1" fontAlgn="base" hangingPunct="1">
              <a:spcBef>
                <a:spcPct val="0"/>
              </a:spcBef>
              <a:spcAft>
                <a:spcPct val="0"/>
              </a:spcAft>
              <a:defRPr sz="4000">
                <a:solidFill>
                  <a:schemeClr val="tx1"/>
                </a:solidFill>
                <a:latin typeface="Arial Black" pitchFamily="34" charset="0"/>
              </a:defRPr>
            </a:lvl9pPr>
          </a:lstStyle>
          <a:p>
            <a:pPr defTabSz="685800">
              <a:defRPr/>
            </a:pPr>
            <a:r>
              <a:rPr lang="en-US" sz="3000" dirty="0">
                <a:solidFill>
                  <a:srgbClr val="141313"/>
                </a:solidFill>
              </a:rPr>
              <a:t>Contaminants enter through well defects or other easy pathways</a:t>
            </a:r>
          </a:p>
        </p:txBody>
      </p:sp>
      <p:pic>
        <p:nvPicPr>
          <p:cNvPr id="2" name="Picture 1"/>
          <p:cNvPicPr>
            <a:picLocks noChangeAspect="1"/>
          </p:cNvPicPr>
          <p:nvPr/>
        </p:nvPicPr>
        <p:blipFill>
          <a:blip r:embed="rId2"/>
          <a:stretch>
            <a:fillRect/>
          </a:stretch>
        </p:blipFill>
        <p:spPr>
          <a:xfrm>
            <a:off x="4461331" y="1132347"/>
            <a:ext cx="3756238" cy="4685925"/>
          </a:xfrm>
          <a:prstGeom prst="rect">
            <a:avLst/>
          </a:prstGeom>
        </p:spPr>
      </p:pic>
      <p:grpSp>
        <p:nvGrpSpPr>
          <p:cNvPr id="12" name="Group 11"/>
          <p:cNvGrpSpPr/>
          <p:nvPr/>
        </p:nvGrpSpPr>
        <p:grpSpPr>
          <a:xfrm>
            <a:off x="4461329" y="3957390"/>
            <a:ext cx="3756240" cy="1850944"/>
            <a:chOff x="7475227" y="2942583"/>
            <a:chExt cx="5008320" cy="2467925"/>
          </a:xfrm>
        </p:grpSpPr>
        <p:pic>
          <p:nvPicPr>
            <p:cNvPr id="7" name="Picture 6"/>
            <p:cNvPicPr>
              <a:picLocks noChangeAspect="1"/>
            </p:cNvPicPr>
            <p:nvPr/>
          </p:nvPicPr>
          <p:blipFill rotWithShape="1">
            <a:blip r:embed="rId2"/>
            <a:srcRect t="60027" b="25550"/>
            <a:stretch/>
          </p:blipFill>
          <p:spPr>
            <a:xfrm>
              <a:off x="7475230" y="2942583"/>
              <a:ext cx="5008317" cy="901148"/>
            </a:xfrm>
            <a:prstGeom prst="rect">
              <a:avLst/>
            </a:prstGeom>
          </p:spPr>
        </p:pic>
        <p:pic>
          <p:nvPicPr>
            <p:cNvPr id="8" name="Picture 7"/>
            <p:cNvPicPr>
              <a:picLocks noChangeAspect="1"/>
            </p:cNvPicPr>
            <p:nvPr/>
          </p:nvPicPr>
          <p:blipFill rotWithShape="1">
            <a:blip r:embed="rId2"/>
            <a:srcRect t="65985" b="25550"/>
            <a:stretch/>
          </p:blipFill>
          <p:spPr>
            <a:xfrm>
              <a:off x="7475229" y="3843731"/>
              <a:ext cx="5008317" cy="528885"/>
            </a:xfrm>
            <a:prstGeom prst="rect">
              <a:avLst/>
            </a:prstGeom>
          </p:spPr>
        </p:pic>
        <p:pic>
          <p:nvPicPr>
            <p:cNvPr id="10" name="Picture 9"/>
            <p:cNvPicPr>
              <a:picLocks noChangeAspect="1"/>
            </p:cNvPicPr>
            <p:nvPr/>
          </p:nvPicPr>
          <p:blipFill rotWithShape="1">
            <a:blip r:embed="rId2"/>
            <a:srcRect t="66091" b="25550"/>
            <a:stretch/>
          </p:blipFill>
          <p:spPr>
            <a:xfrm>
              <a:off x="7475228" y="4372616"/>
              <a:ext cx="5008317" cy="522259"/>
            </a:xfrm>
            <a:prstGeom prst="rect">
              <a:avLst/>
            </a:prstGeom>
          </p:spPr>
        </p:pic>
        <p:pic>
          <p:nvPicPr>
            <p:cNvPr id="11" name="Picture 10"/>
            <p:cNvPicPr>
              <a:picLocks noChangeAspect="1"/>
            </p:cNvPicPr>
            <p:nvPr/>
          </p:nvPicPr>
          <p:blipFill rotWithShape="1">
            <a:blip r:embed="rId2"/>
            <a:srcRect t="66091" b="25550"/>
            <a:stretch/>
          </p:blipFill>
          <p:spPr>
            <a:xfrm>
              <a:off x="7475227" y="4888249"/>
              <a:ext cx="5008317" cy="522259"/>
            </a:xfrm>
            <a:prstGeom prst="rect">
              <a:avLst/>
            </a:prstGeom>
          </p:spPr>
        </p:pic>
      </p:grpSp>
      <p:pic>
        <p:nvPicPr>
          <p:cNvPr id="13" name="Picture 12"/>
          <p:cNvPicPr>
            <a:picLocks noChangeAspect="1"/>
          </p:cNvPicPr>
          <p:nvPr/>
        </p:nvPicPr>
        <p:blipFill rotWithShape="1">
          <a:blip r:embed="rId2"/>
          <a:srcRect t="76002"/>
          <a:stretch/>
        </p:blipFill>
        <p:spPr>
          <a:xfrm>
            <a:off x="4461329" y="4724007"/>
            <a:ext cx="3756238" cy="1124517"/>
          </a:xfrm>
          <a:prstGeom prst="rect">
            <a:avLst/>
          </a:prstGeom>
        </p:spPr>
      </p:pic>
      <p:cxnSp>
        <p:nvCxnSpPr>
          <p:cNvPr id="15" name="Straight Arrow Connector 14"/>
          <p:cNvCxnSpPr/>
          <p:nvPr/>
        </p:nvCxnSpPr>
        <p:spPr>
          <a:xfrm>
            <a:off x="6301408" y="1423781"/>
            <a:ext cx="0" cy="4472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485282" y="1776620"/>
            <a:ext cx="0" cy="4472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0" y="6139379"/>
            <a:ext cx="4419600" cy="646331"/>
          </a:xfrm>
          <a:prstGeom prst="rect">
            <a:avLst/>
          </a:prstGeom>
          <a:noFill/>
        </p:spPr>
        <p:txBody>
          <a:bodyPr wrap="square" rtlCol="0">
            <a:spAutoFit/>
          </a:bodyPr>
          <a:lstStyle/>
          <a:p>
            <a:r>
              <a:rPr lang="en-US" dirty="0" smtClean="0"/>
              <a:t>Property of Shawn </a:t>
            </a:r>
            <a:r>
              <a:rPr lang="en-US" dirty="0" err="1" smtClean="0"/>
              <a:t>Shouse</a:t>
            </a:r>
            <a:r>
              <a:rPr lang="en-US" dirty="0" smtClean="0"/>
              <a:t>, Iowa State University, Written permission needed to use</a:t>
            </a:r>
            <a:endParaRPr lang="en-US" dirty="0"/>
          </a:p>
        </p:txBody>
      </p:sp>
    </p:spTree>
    <p:extLst>
      <p:ext uri="{BB962C8B-B14F-4D97-AF65-F5344CB8AC3E}">
        <p14:creationId xmlns:p14="http://schemas.microsoft.com/office/powerpoint/2010/main" val="1624381966"/>
      </p:ext>
    </p:extLst>
  </p:cSld>
  <p:clrMapOvr>
    <a:masterClrMapping/>
  </p:clrMapOvr>
  <mc:AlternateContent xmlns:mc="http://schemas.openxmlformats.org/markup-compatibility/2006" xmlns:p14="http://schemas.microsoft.com/office/powerpoint/2010/main">
    <mc:Choice Requires="p14">
      <p:transition p14:dur="0" advClick="0" advTm="23000"/>
    </mc:Choice>
    <mc:Fallback xmlns="">
      <p:transition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6500"/>
                            </p:stCondLst>
                            <p:childTnLst>
                              <p:par>
                                <p:cTn id="9" presetID="42" presetClass="path" presetSubtype="0" accel="50000" decel="50000" fill="hold" nodeType="afterEffect">
                                  <p:stCondLst>
                                    <p:cond delay="0"/>
                                  </p:stCondLst>
                                  <p:childTnLst>
                                    <p:animMotion origin="layout" path="M -2.70833E-6 -2.22222E-6 L -2.70833E-6 0.48611 " pathEditMode="relative" rAng="0" ptsTypes="AA">
                                      <p:cBhvr>
                                        <p:cTn id="10" dur="2000" fill="hold"/>
                                        <p:tgtEl>
                                          <p:spTgt spid="15"/>
                                        </p:tgtEl>
                                        <p:attrNameLst>
                                          <p:attrName>ppt_x</p:attrName>
                                          <p:attrName>ppt_y</p:attrName>
                                        </p:attrNameLst>
                                      </p:cBhvr>
                                      <p:rCtr x="0" y="24306"/>
                                    </p:animMotion>
                                  </p:childTnLst>
                                </p:cTn>
                              </p:par>
                            </p:childTnLst>
                          </p:cTn>
                        </p:par>
                        <p:par>
                          <p:cTn id="11" fill="hold">
                            <p:stCondLst>
                              <p:cond delay="8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9000"/>
                            </p:stCondLst>
                            <p:childTnLst>
                              <p:par>
                                <p:cTn id="16" presetID="42" presetClass="path" presetSubtype="0" accel="50000" decel="50000" fill="hold" nodeType="afterEffect">
                                  <p:stCondLst>
                                    <p:cond delay="0"/>
                                  </p:stCondLst>
                                  <p:childTnLst>
                                    <p:animMotion origin="layout" path="M -4.79167E-6 -2.22222E-6 L -4.79167E-6 0.41158 " pathEditMode="relative" rAng="0" ptsTypes="AA">
                                      <p:cBhvr>
                                        <p:cTn id="17" dur="2000" fill="hold"/>
                                        <p:tgtEl>
                                          <p:spTgt spid="18"/>
                                        </p:tgtEl>
                                        <p:attrNameLst>
                                          <p:attrName>ppt_x</p:attrName>
                                          <p:attrName>ppt_y</p:attrName>
                                        </p:attrNameLst>
                                      </p:cBhvr>
                                      <p:rCtr x="0" y="20579"/>
                                    </p:animMotion>
                                  </p:childTnLst>
                                </p:cTn>
                              </p:par>
                            </p:childTnLst>
                          </p:cTn>
                        </p:par>
                        <p:par>
                          <p:cTn id="18" fill="hold">
                            <p:stCondLst>
                              <p:cond delay="11000"/>
                            </p:stCondLst>
                            <p:childTnLst>
                              <p:par>
                                <p:cTn id="19" presetID="1" presetClass="entr" presetSubtype="0" fill="hold" nodeType="afterEffect">
                                  <p:stCondLst>
                                    <p:cond delay="600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17000"/>
                            </p:stCondLst>
                            <p:childTnLst>
                              <p:par>
                                <p:cTn id="22" presetID="42" presetClass="path" presetSubtype="0" accel="50000" decel="50000" fill="hold" nodeType="afterEffect">
                                  <p:stCondLst>
                                    <p:cond delay="0"/>
                                  </p:stCondLst>
                                  <p:childTnLst>
                                    <p:animMotion origin="layout" path="M 8.33333E-7 1.11111E-6 L 0.00026 -0.27245 " pathEditMode="relative" rAng="0" ptsTypes="AA">
                                      <p:cBhvr>
                                        <p:cTn id="23" dur="2000" fill="hold"/>
                                        <p:tgtEl>
                                          <p:spTgt spid="12"/>
                                        </p:tgtEl>
                                        <p:attrNameLst>
                                          <p:attrName>ppt_x</p:attrName>
                                          <p:attrName>ppt_y</p:attrName>
                                        </p:attrNameLst>
                                      </p:cBhvr>
                                      <p:rCtr x="13" y="-1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Definitions</a:t>
            </a:r>
            <a:endParaRPr lang="en-US" dirty="0"/>
          </a:p>
        </p:txBody>
      </p:sp>
      <p:sp>
        <p:nvSpPr>
          <p:cNvPr id="5" name="Content Placeholder 4"/>
          <p:cNvSpPr>
            <a:spLocks noGrp="1"/>
          </p:cNvSpPr>
          <p:nvPr>
            <p:ph idx="1"/>
          </p:nvPr>
        </p:nvSpPr>
        <p:spPr/>
        <p:txBody>
          <a:bodyPr/>
          <a:lstStyle/>
          <a:p>
            <a:r>
              <a:rPr lang="en-US" dirty="0"/>
              <a:t>Flooding is the flowing or overflowing of a field with water outside a grower’s </a:t>
            </a:r>
            <a:r>
              <a:rPr lang="en-US" dirty="0" smtClean="0"/>
              <a:t>control</a:t>
            </a:r>
          </a:p>
          <a:p>
            <a:r>
              <a:rPr lang="en-US" dirty="0"/>
              <a:t>Pooled water (e.g., after rainfall) that is not reasonably likely to cause contamination of the edible portions of fresh produce is not considered flooding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06510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
        <p:nvSpPr>
          <p:cNvPr id="4" name="Title 3"/>
          <p:cNvSpPr>
            <a:spLocks noGrp="1"/>
          </p:cNvSpPr>
          <p:nvPr>
            <p:ph type="title"/>
          </p:nvPr>
        </p:nvSpPr>
        <p:spPr/>
        <p:txBody>
          <a:bodyPr/>
          <a:lstStyle/>
          <a:p>
            <a:r>
              <a:rPr lang="en-US" dirty="0" smtClean="0"/>
              <a:t>About Edible Portion of Crop</a:t>
            </a:r>
            <a:endParaRPr lang="en-US" dirty="0"/>
          </a:p>
        </p:txBody>
      </p:sp>
      <p:sp>
        <p:nvSpPr>
          <p:cNvPr id="5" name="Content Placeholder 4"/>
          <p:cNvSpPr>
            <a:spLocks noGrp="1"/>
          </p:cNvSpPr>
          <p:nvPr>
            <p:ph idx="1"/>
          </p:nvPr>
        </p:nvSpPr>
        <p:spPr>
          <a:xfrm>
            <a:off x="457200" y="1143000"/>
            <a:ext cx="8229600" cy="4754563"/>
          </a:xfrm>
        </p:spPr>
        <p:txBody>
          <a:bodyPr>
            <a:normAutofit fontScale="85000" lnSpcReduction="10000"/>
          </a:bodyPr>
          <a:lstStyle/>
          <a:p>
            <a:r>
              <a:rPr lang="en-US" dirty="0"/>
              <a:t>If the edible portion of a crop is exposed to flood waters, it is considered </a:t>
            </a:r>
            <a:r>
              <a:rPr lang="en-US" dirty="0" smtClean="0"/>
              <a:t>adulterated </a:t>
            </a:r>
            <a:r>
              <a:rPr lang="en-US" dirty="0"/>
              <a:t>under section 402(a) (4) (21 U.S.C. 342(a)(4)) of the Federal Food, </a:t>
            </a:r>
            <a:r>
              <a:rPr lang="en-US" dirty="0" smtClean="0"/>
              <a:t>Drug</a:t>
            </a:r>
            <a:r>
              <a:rPr lang="en-US" dirty="0"/>
              <a:t>, and Cosmetic Act and should not enter human food channels. </a:t>
            </a:r>
            <a:endParaRPr lang="en-US" dirty="0" smtClean="0"/>
          </a:p>
          <a:p>
            <a:r>
              <a:rPr lang="en-US" dirty="0" smtClean="0"/>
              <a:t>There </a:t>
            </a:r>
            <a:r>
              <a:rPr lang="en-US" dirty="0"/>
              <a:t>is no practical method of reconditioning the edible portion of a crop that will provide a reasonable assurance of human food safety. </a:t>
            </a:r>
            <a:endParaRPr lang="en-US" dirty="0" smtClean="0"/>
          </a:p>
          <a:p>
            <a:r>
              <a:rPr lang="en-US" dirty="0" smtClean="0"/>
              <a:t>FDA </a:t>
            </a:r>
            <a:r>
              <a:rPr lang="en-US" dirty="0"/>
              <a:t>recommends that these crops be disposed of in a manner that ensures they are kept separate from crops that have not been flood damaged to avoid adulterating "clean" crops </a:t>
            </a:r>
          </a:p>
          <a:p>
            <a:endParaRPr lang="en-US" dirty="0"/>
          </a:p>
        </p:txBody>
      </p:sp>
    </p:spTree>
    <p:extLst>
      <p:ext uri="{BB962C8B-B14F-4D97-AF65-F5344CB8AC3E}">
        <p14:creationId xmlns:p14="http://schemas.microsoft.com/office/powerpoint/2010/main" val="254738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Edible Portion of Crop</a:t>
            </a:r>
            <a:endParaRPr lang="en-US" dirty="0"/>
          </a:p>
        </p:txBody>
      </p:sp>
      <p:sp>
        <p:nvSpPr>
          <p:cNvPr id="5" name="Content Placeholder 4"/>
          <p:cNvSpPr>
            <a:spLocks noGrp="1"/>
          </p:cNvSpPr>
          <p:nvPr>
            <p:ph idx="1"/>
          </p:nvPr>
        </p:nvSpPr>
        <p:spPr/>
        <p:txBody>
          <a:bodyPr/>
          <a:lstStyle/>
          <a:p>
            <a:r>
              <a:rPr lang="en-US" dirty="0"/>
              <a:t>For crops that were in or near flooded areas but where flood waters did NOT contact the edible portions of the crops, the growers should evaluate the safety of the crops for human consumption on a case-by-case basis for possible adulteration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248029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267200"/>
            <a:ext cx="7772400" cy="1362075"/>
          </a:xfrm>
        </p:spPr>
        <p:txBody>
          <a:bodyPr/>
          <a:lstStyle/>
          <a:p>
            <a:pPr algn="ctr"/>
            <a:r>
              <a:rPr lang="en-US" dirty="0" smtClean="0"/>
              <a:t>If edible portion was in flood water then…</a:t>
            </a:r>
            <a:endParaRPr lang="en-US" dirty="0"/>
          </a:p>
        </p:txBody>
      </p:sp>
      <p:pic>
        <p:nvPicPr>
          <p:cNvPr id="6" name="Picture 5"/>
          <p:cNvPicPr>
            <a:picLocks noChangeAspect="1"/>
          </p:cNvPicPr>
          <p:nvPr/>
        </p:nvPicPr>
        <p:blipFill>
          <a:blip r:embed="rId2"/>
          <a:stretch>
            <a:fillRect/>
          </a:stretch>
        </p:blipFill>
        <p:spPr>
          <a:xfrm>
            <a:off x="2362200" y="304800"/>
            <a:ext cx="4884941" cy="3657600"/>
          </a:xfrm>
          <a:prstGeom prst="rect">
            <a:avLst/>
          </a:prstGeom>
        </p:spPr>
      </p:pic>
      <p:sp>
        <p:nvSpPr>
          <p:cNvPr id="7" name="TextBox 6"/>
          <p:cNvSpPr txBox="1"/>
          <p:nvPr/>
        </p:nvSpPr>
        <p:spPr>
          <a:xfrm>
            <a:off x="4038600" y="6096000"/>
            <a:ext cx="5029200" cy="646331"/>
          </a:xfrm>
          <a:prstGeom prst="rect">
            <a:avLst/>
          </a:prstGeom>
          <a:noFill/>
        </p:spPr>
        <p:txBody>
          <a:bodyPr wrap="square" rtlCol="0">
            <a:spAutoFit/>
          </a:bodyPr>
          <a:lstStyle/>
          <a:p>
            <a:r>
              <a:rPr lang="en-US" dirty="0">
                <a:hlinkClick r:id="rId3"/>
              </a:rPr>
              <a:t>http://www.natemaas.com/2010/12/naked-apple-trees.html</a:t>
            </a:r>
            <a:endParaRPr lang="en-US" dirty="0"/>
          </a:p>
        </p:txBody>
      </p:sp>
    </p:spTree>
    <p:extLst>
      <p:ext uri="{BB962C8B-B14F-4D97-AF65-F5344CB8AC3E}">
        <p14:creationId xmlns:p14="http://schemas.microsoft.com/office/powerpoint/2010/main" val="254202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712532" cy="1143000"/>
          </a:xfrm>
        </p:spPr>
        <p:txBody>
          <a:bodyPr/>
          <a:lstStyle/>
          <a:p>
            <a:r>
              <a:rPr lang="en-US" dirty="0" smtClean="0"/>
              <a:t>Evaluation if not in flood water</a:t>
            </a:r>
            <a:endParaRPr lang="en-US" dirty="0"/>
          </a:p>
        </p:txBody>
      </p:sp>
      <p:sp>
        <p:nvSpPr>
          <p:cNvPr id="5" name="Content Placeholder 4"/>
          <p:cNvSpPr>
            <a:spLocks noGrp="1"/>
          </p:cNvSpPr>
          <p:nvPr>
            <p:ph idx="1"/>
          </p:nvPr>
        </p:nvSpPr>
        <p:spPr>
          <a:xfrm>
            <a:off x="457200" y="1600200"/>
            <a:ext cx="8483932" cy="4525963"/>
          </a:xfrm>
        </p:spPr>
        <p:txBody>
          <a:bodyPr>
            <a:normAutofit/>
          </a:bodyPr>
          <a:lstStyle/>
          <a:p>
            <a:pPr marL="514350" indent="-514350">
              <a:buFont typeface="+mj-lt"/>
              <a:buAutoNum type="arabicPeriod"/>
            </a:pPr>
            <a:r>
              <a:rPr lang="en-US" dirty="0" smtClean="0"/>
              <a:t>Assessment of flood water (biological, chemical, and physical hazards)</a:t>
            </a:r>
          </a:p>
          <a:p>
            <a:pPr marL="514350" indent="-514350">
              <a:buFont typeface="+mj-lt"/>
              <a:buAutoNum type="arabicPeriod"/>
            </a:pPr>
            <a:r>
              <a:rPr lang="en-US" dirty="0" smtClean="0"/>
              <a:t>Type of crop and stage of growth</a:t>
            </a:r>
          </a:p>
          <a:p>
            <a:pPr marL="514350" indent="-514350">
              <a:buFont typeface="+mj-lt"/>
              <a:buAutoNum type="arabicPeriod"/>
            </a:pPr>
            <a:r>
              <a:rPr lang="en-US" dirty="0"/>
              <a:t>The likelihood for crops to absorb or internalize potential contaminants from flood waters and/or flooded soil</a:t>
            </a:r>
          </a:p>
          <a:p>
            <a:pPr marL="514350" indent="-514350">
              <a:buFont typeface="+mj-lt"/>
              <a:buAutoNum type="arabicPeriod"/>
            </a:pPr>
            <a:r>
              <a:rPr lang="en-US" dirty="0" smtClean="0"/>
              <a:t>The degree and duration of crop exposure to flood waters and related conditions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019800"/>
            <a:ext cx="3530932" cy="749427"/>
          </a:xfrm>
          <a:prstGeom prst="rect">
            <a:avLst/>
          </a:prstGeom>
        </p:spPr>
      </p:pic>
    </p:spTree>
    <p:extLst>
      <p:ext uri="{BB962C8B-B14F-4D97-AF65-F5344CB8AC3E}">
        <p14:creationId xmlns:p14="http://schemas.microsoft.com/office/powerpoint/2010/main" val="1282549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1122</Words>
  <Application>Microsoft Office PowerPoint</Application>
  <PresentationFormat>On-screen Show (4:3)</PresentationFormat>
  <Paragraphs>103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Arial Black</vt:lpstr>
      <vt:lpstr>Calibri</vt:lpstr>
      <vt:lpstr>Office Theme</vt:lpstr>
      <vt:lpstr>Flooding: What does FSMA Say?</vt:lpstr>
      <vt:lpstr>Flooding Minnesota</vt:lpstr>
      <vt:lpstr>Lands in Nebraska</vt:lpstr>
      <vt:lpstr>PowerPoint Presentation</vt:lpstr>
      <vt:lpstr>Definitions</vt:lpstr>
      <vt:lpstr>About Edible Portion of Crop</vt:lpstr>
      <vt:lpstr>About Edible Portion of Crop</vt:lpstr>
      <vt:lpstr>If edible portion was in flood water then…</vt:lpstr>
      <vt:lpstr>Evaluation if not in flood water</vt:lpstr>
      <vt:lpstr>Assessment of flood water</vt:lpstr>
      <vt:lpstr>Type of crop and stage of growth</vt:lpstr>
      <vt:lpstr>The likelihood for crops to absorb or internalize</vt:lpstr>
      <vt:lpstr>The degree and duration of crop exposure</vt:lpstr>
      <vt:lpstr>Testing if not in flood water</vt:lpstr>
      <vt:lpstr>Examples of tests</vt:lpstr>
      <vt:lpstr>Before Replanting in fields</vt:lpstr>
      <vt:lpstr>Pre Planting Assessment</vt:lpstr>
      <vt:lpstr>Pre Planting Assessment</vt:lpstr>
      <vt:lpstr>Wait Time</vt:lpstr>
      <vt:lpstr>Other considerations</vt:lpstr>
      <vt:lpstr>Clean Up</vt:lpstr>
      <vt:lpstr>FAQ’s</vt:lpstr>
      <vt:lpstr>Resources</vt:lpstr>
      <vt:lpstr>Resources</vt:lpstr>
      <vt:lpstr>Questions</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smetcalf</dc:creator>
  <cp:lastModifiedBy>Shaw, Angela M [FSHNA]</cp:lastModifiedBy>
  <cp:revision>148</cp:revision>
  <dcterms:created xsi:type="dcterms:W3CDTF">2011-08-03T19:45:53Z</dcterms:created>
  <dcterms:modified xsi:type="dcterms:W3CDTF">2019-05-08T20:42:48Z</dcterms:modified>
</cp:coreProperties>
</file>